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4" r:id="rId7"/>
    <p:sldId id="265" r:id="rId8"/>
    <p:sldId id="266" r:id="rId9"/>
    <p:sldId id="261" r:id="rId10"/>
    <p:sldId id="267" r:id="rId11"/>
    <p:sldId id="268" r:id="rId12"/>
    <p:sldId id="270"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archive.mu.ac.in/myweb_test/M.A.Part%20-%20II%20-%20Paper%20VII.pdf" TargetMode="External"/><Relationship Id="rId2" Type="http://schemas.openxmlformats.org/officeDocument/2006/relationships/hyperlink" Target="https://www.dspmuranchi.ac.in/pdf/Blog/satyapriya52dspmucomS12.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1"/>
            <a:ext cx="7620000" cy="2209799"/>
          </a:xfrm>
        </p:spPr>
        <p:txBody>
          <a:bodyPr>
            <a:normAutofit/>
          </a:bodyPr>
          <a:lstStyle/>
          <a:p>
            <a:r>
              <a:rPr lang="en-US" sz="3200" dirty="0" smtClean="0"/>
              <a:t>Dr</a:t>
            </a:r>
            <a:r>
              <a:rPr lang="en-US" sz="3200" dirty="0"/>
              <a:t>. </a:t>
            </a:r>
            <a:r>
              <a:rPr lang="en-US" sz="3200" dirty="0" err="1"/>
              <a:t>Priyanka</a:t>
            </a:r>
            <a:r>
              <a:rPr lang="en-US" sz="3200" dirty="0"/>
              <a:t> </a:t>
            </a:r>
            <a:r>
              <a:rPr lang="en-US" sz="3200" dirty="0" smtClean="0"/>
              <a:t>Singh</a:t>
            </a:r>
            <a:br>
              <a:rPr lang="en-US" sz="3200" dirty="0" smtClean="0"/>
            </a:br>
            <a:r>
              <a:rPr lang="en-US" sz="3200" dirty="0"/>
              <a:t>D</a:t>
            </a:r>
            <a:r>
              <a:rPr lang="en-US" sz="3200" dirty="0" smtClean="0"/>
              <a:t>epartment of Sociology</a:t>
            </a:r>
            <a:r>
              <a:rPr lang="en-US" sz="3200" dirty="0"/>
              <a:t/>
            </a:r>
            <a:br>
              <a:rPr lang="en-US" sz="3200" dirty="0"/>
            </a:br>
            <a:r>
              <a:rPr lang="en-US" sz="3200" dirty="0" err="1"/>
              <a:t>Jananayak</a:t>
            </a:r>
            <a:r>
              <a:rPr lang="en-US" sz="3200" dirty="0"/>
              <a:t> </a:t>
            </a:r>
            <a:r>
              <a:rPr lang="en-US" sz="3200" dirty="0" err="1"/>
              <a:t>Chandrashekhar</a:t>
            </a:r>
            <a:r>
              <a:rPr lang="en-US" sz="3200" dirty="0"/>
              <a:t> </a:t>
            </a:r>
            <a:r>
              <a:rPr lang="en-US" sz="3200" dirty="0" smtClean="0"/>
              <a:t>University, </a:t>
            </a:r>
            <a:r>
              <a:rPr lang="en-US" sz="3200" dirty="0" err="1" smtClean="0"/>
              <a:t>Ballia</a:t>
            </a:r>
            <a:endParaRPr lang="en-IN" sz="3200" dirty="0"/>
          </a:p>
        </p:txBody>
      </p:sp>
      <p:sp>
        <p:nvSpPr>
          <p:cNvPr id="3" name="Subtitle 2"/>
          <p:cNvSpPr>
            <a:spLocks noGrp="1"/>
          </p:cNvSpPr>
          <p:nvPr>
            <p:ph type="subTitle" idx="1"/>
          </p:nvPr>
        </p:nvSpPr>
        <p:spPr>
          <a:xfrm>
            <a:off x="1371600" y="3429000"/>
            <a:ext cx="6400800" cy="1295400"/>
          </a:xfrm>
        </p:spPr>
        <p:txBody>
          <a:bodyPr>
            <a:normAutofit fontScale="92500" lnSpcReduction="20000"/>
          </a:bodyPr>
          <a:lstStyle/>
          <a:p>
            <a:r>
              <a:rPr lang="en-US" dirty="0"/>
              <a:t>Topic- Concept of Environment and Social Ecology</a:t>
            </a:r>
            <a:r>
              <a:rPr lang="en-IN" dirty="0"/>
              <a:t/>
            </a:r>
            <a:br>
              <a:rPr lang="en-IN" dirty="0"/>
            </a:br>
            <a:endParaRPr lang="en-IN" dirty="0"/>
          </a:p>
        </p:txBody>
      </p:sp>
    </p:spTree>
    <p:extLst>
      <p:ext uri="{BB962C8B-B14F-4D97-AF65-F5344CB8AC3E}">
        <p14:creationId xmlns:p14="http://schemas.microsoft.com/office/powerpoint/2010/main" val="362916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1"/>
            <a:ext cx="7467600" cy="6186309"/>
          </a:xfrm>
          <a:prstGeom prst="rect">
            <a:avLst/>
          </a:prstGeom>
        </p:spPr>
        <p:txBody>
          <a:bodyPr wrap="square">
            <a:spAutoFit/>
          </a:bodyPr>
          <a:lstStyle/>
          <a:p>
            <a:pPr algn="just"/>
            <a:r>
              <a:rPr lang="en-US" b="1" dirty="0" smtClean="0"/>
              <a:t>Social </a:t>
            </a:r>
            <a:r>
              <a:rPr lang="en-US" b="1" dirty="0"/>
              <a:t>Ecology</a:t>
            </a:r>
            <a:r>
              <a:rPr lang="en-US" dirty="0"/>
              <a:t>‘ is a compound of </a:t>
            </a:r>
            <a:r>
              <a:rPr lang="en-US" dirty="0" smtClean="0"/>
              <a:t>social</a:t>
            </a:r>
            <a:r>
              <a:rPr lang="en-US" dirty="0"/>
              <a:t>‘ and </a:t>
            </a:r>
            <a:r>
              <a:rPr lang="en-US" dirty="0" smtClean="0"/>
              <a:t>ecology</a:t>
            </a:r>
            <a:r>
              <a:rPr lang="en-US" dirty="0"/>
              <a:t>‘. The term ‘social‘ refers to human society and the way </a:t>
            </a:r>
            <a:r>
              <a:rPr lang="en-US" dirty="0" smtClean="0"/>
              <a:t>is </a:t>
            </a:r>
            <a:r>
              <a:rPr lang="en-US" dirty="0"/>
              <a:t>organized. It includes the study of </a:t>
            </a:r>
            <a:r>
              <a:rPr lang="en-US" dirty="0" smtClean="0"/>
              <a:t> </a:t>
            </a:r>
            <a:r>
              <a:rPr lang="en-US" dirty="0"/>
              <a:t>all the constituent elements of society of the economy, the polity, social structure and culture. </a:t>
            </a:r>
            <a:endParaRPr lang="en-US" dirty="0" smtClean="0"/>
          </a:p>
          <a:p>
            <a:pPr algn="just"/>
            <a:endParaRPr lang="en-US" dirty="0" smtClean="0"/>
          </a:p>
          <a:p>
            <a:pPr algn="just"/>
            <a:r>
              <a:rPr lang="en-US" dirty="0" smtClean="0"/>
              <a:t>The </a:t>
            </a:r>
            <a:r>
              <a:rPr lang="en-US" dirty="0"/>
              <a:t>term </a:t>
            </a:r>
            <a:r>
              <a:rPr lang="en-US" dirty="0" smtClean="0"/>
              <a:t>ecology</a:t>
            </a:r>
            <a:r>
              <a:rPr lang="en-US" dirty="0"/>
              <a:t>‘ refers to the study of relationship between living things and their environment. Therefore, </a:t>
            </a:r>
            <a:r>
              <a:rPr lang="en-US" dirty="0" smtClean="0"/>
              <a:t>social </a:t>
            </a:r>
            <a:r>
              <a:rPr lang="en-US" dirty="0"/>
              <a:t>ecology‘ is the study of interactions between human beings and the environment around them, and how those interactions have a reciprocal impact on the society and the environment. It is an interdisciplinary approach to study</a:t>
            </a:r>
            <a:r>
              <a:rPr lang="en-US" dirty="0" smtClean="0"/>
              <a:t>, </a:t>
            </a:r>
            <a:r>
              <a:rPr lang="en-US" dirty="0"/>
              <a:t>the interrelationship between human social institutions and ecological or environmental issues</a:t>
            </a:r>
            <a:r>
              <a:rPr lang="en-US" dirty="0" smtClean="0"/>
              <a:t>. </a:t>
            </a:r>
            <a:r>
              <a:rPr lang="en-US" dirty="0"/>
              <a:t>( John Clark, 1997</a:t>
            </a:r>
            <a:r>
              <a:rPr lang="en-US" dirty="0" smtClean="0"/>
              <a:t>). </a:t>
            </a:r>
          </a:p>
          <a:p>
            <a:pPr algn="just"/>
            <a:endParaRPr lang="en-US" dirty="0" smtClean="0"/>
          </a:p>
          <a:p>
            <a:pPr algn="just"/>
            <a:r>
              <a:rPr lang="en-US" dirty="0" smtClean="0"/>
              <a:t>Social </a:t>
            </a:r>
            <a:r>
              <a:rPr lang="en-US" dirty="0"/>
              <a:t>ecology </a:t>
            </a:r>
            <a:r>
              <a:rPr lang="en-US" dirty="0" smtClean="0"/>
              <a:t>emphasizes </a:t>
            </a:r>
            <a:r>
              <a:rPr lang="en-US" dirty="0"/>
              <a:t>the role of social relations in environmental practices and perceptions. It is particularly related to the </a:t>
            </a:r>
            <a:r>
              <a:rPr lang="en-US" dirty="0" smtClean="0"/>
              <a:t>organization </a:t>
            </a:r>
            <a:r>
              <a:rPr lang="en-US" dirty="0"/>
              <a:t>of property and production. Various social groups share a different relation with the environment and have a different approach to it. The varied interests and ideologies generate environmental conflicts. Thus, social ecology indicates the solution of environmental problems by changing relations between environment and society. To achieve this result, it advocates changing the relation between different social groups like men and women, urban and rural people, landlords and </a:t>
            </a:r>
            <a:r>
              <a:rPr lang="en-US" dirty="0" err="1"/>
              <a:t>labourers</a:t>
            </a:r>
            <a:r>
              <a:rPr lang="en-US" dirty="0"/>
              <a:t>. Change in social systems enables the development of new methods of managing the environment.</a:t>
            </a:r>
            <a:endParaRPr lang="en-IN" dirty="0"/>
          </a:p>
        </p:txBody>
      </p:sp>
    </p:spTree>
    <p:extLst>
      <p:ext uri="{BB962C8B-B14F-4D97-AF65-F5344CB8AC3E}">
        <p14:creationId xmlns:p14="http://schemas.microsoft.com/office/powerpoint/2010/main" val="409658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543800" cy="5355312"/>
          </a:xfrm>
          <a:prstGeom prst="rect">
            <a:avLst/>
          </a:prstGeom>
        </p:spPr>
        <p:txBody>
          <a:bodyPr wrap="square">
            <a:spAutoFit/>
          </a:bodyPr>
          <a:lstStyle/>
          <a:p>
            <a:pPr algn="just"/>
            <a:r>
              <a:rPr lang="en-US" dirty="0"/>
              <a:t>Sociologically, social ecology has been identified as an </a:t>
            </a:r>
            <a:r>
              <a:rPr lang="en-US" dirty="0" smtClean="0"/>
              <a:t>environmentally </a:t>
            </a:r>
            <a:r>
              <a:rPr lang="en-US" dirty="0"/>
              <a:t>oriented sociology‘ </a:t>
            </a:r>
            <a:r>
              <a:rPr lang="en-US" b="1" dirty="0" smtClean="0"/>
              <a:t>(</a:t>
            </a:r>
            <a:r>
              <a:rPr lang="en-US" b="1" dirty="0" err="1" smtClean="0"/>
              <a:t>Ramchandra</a:t>
            </a:r>
            <a:r>
              <a:rPr lang="en-US" b="1" dirty="0" smtClean="0"/>
              <a:t> </a:t>
            </a:r>
            <a:r>
              <a:rPr lang="en-US" b="1" dirty="0" err="1" smtClean="0"/>
              <a:t>Guha</a:t>
            </a:r>
            <a:r>
              <a:rPr lang="en-US" b="1" dirty="0"/>
              <a:t>, 1994</a:t>
            </a:r>
            <a:r>
              <a:rPr lang="en-US" dirty="0"/>
              <a:t>). Traditionally, sociology as a discipline studies the society from four vantage points- the economy the polity, social institutions, social structure and culture- an analytical device to facilitate systematic comparisons within a society or between two or more societies. </a:t>
            </a:r>
            <a:endParaRPr lang="en-US" dirty="0" smtClean="0"/>
          </a:p>
          <a:p>
            <a:pPr algn="just"/>
            <a:endParaRPr lang="en-US" dirty="0" smtClean="0"/>
          </a:p>
          <a:p>
            <a:pPr algn="just"/>
            <a:r>
              <a:rPr lang="en-US" dirty="0" smtClean="0"/>
              <a:t>An ecological </a:t>
            </a:r>
            <a:r>
              <a:rPr lang="en-US" dirty="0"/>
              <a:t>perspective‘ adds another vantage from which the human society can be studied. According to </a:t>
            </a:r>
            <a:r>
              <a:rPr lang="en-US" b="1" dirty="0" err="1" smtClean="0"/>
              <a:t>Ramchandra</a:t>
            </a:r>
            <a:r>
              <a:rPr lang="en-US" b="1" dirty="0" smtClean="0"/>
              <a:t> </a:t>
            </a:r>
            <a:r>
              <a:rPr lang="en-US" b="1" dirty="0" err="1" smtClean="0"/>
              <a:t>Guha</a:t>
            </a:r>
            <a:r>
              <a:rPr lang="en-US" dirty="0"/>
              <a:t>. The ecological infrastructure of human society (soil, water, flora, fauna, climate, etc.) significantly conditions the evolution and direction of human economic life, political relations, social structure, and ideology (culture). Simultaneous, the human engagement with nature, in turn models the natural environment in its own image, to suit its own purpose. </a:t>
            </a:r>
            <a:endParaRPr lang="en-US" dirty="0" smtClean="0"/>
          </a:p>
          <a:p>
            <a:pPr algn="just"/>
            <a:endParaRPr lang="en-US" dirty="0" smtClean="0"/>
          </a:p>
          <a:p>
            <a:pPr algn="just"/>
            <a:r>
              <a:rPr lang="en-US" dirty="0" smtClean="0"/>
              <a:t>Thus</a:t>
            </a:r>
            <a:r>
              <a:rPr lang="en-US" dirty="0"/>
              <a:t>, social is the study of reciprocal relations between the ecological infrastructure on the one hand, and economy, polity, social structure and culture on the other. Hence, the sub discipline of </a:t>
            </a:r>
            <a:r>
              <a:rPr lang="en-US" dirty="0" smtClean="0"/>
              <a:t>social </a:t>
            </a:r>
            <a:r>
              <a:rPr lang="en-US" dirty="0"/>
              <a:t>ecology‘ is based on the interdependence of the biophysical and sociocultural spheres. </a:t>
            </a:r>
            <a:r>
              <a:rPr lang="en-US" b="1" dirty="0"/>
              <a:t>(</a:t>
            </a:r>
            <a:r>
              <a:rPr lang="en-US" b="1" dirty="0" err="1" smtClean="0"/>
              <a:t>Ramchandra</a:t>
            </a:r>
            <a:r>
              <a:rPr lang="en-US" b="1" dirty="0" smtClean="0"/>
              <a:t> </a:t>
            </a:r>
            <a:r>
              <a:rPr lang="en-US" b="1" dirty="0" err="1" smtClean="0"/>
              <a:t>Guha</a:t>
            </a:r>
            <a:r>
              <a:rPr lang="en-US" b="1" dirty="0"/>
              <a:t>, 1994). </a:t>
            </a:r>
            <a:endParaRPr lang="en-IN" b="1" dirty="0"/>
          </a:p>
        </p:txBody>
      </p:sp>
    </p:spTree>
    <p:extLst>
      <p:ext uri="{BB962C8B-B14F-4D97-AF65-F5344CB8AC3E}">
        <p14:creationId xmlns:p14="http://schemas.microsoft.com/office/powerpoint/2010/main" val="2511317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305800" cy="6463308"/>
          </a:xfrm>
          <a:prstGeom prst="rect">
            <a:avLst/>
          </a:prstGeom>
          <a:noFill/>
        </p:spPr>
        <p:txBody>
          <a:bodyPr wrap="square" rtlCol="0">
            <a:spAutoFit/>
          </a:bodyPr>
          <a:lstStyle/>
          <a:p>
            <a:pPr algn="just"/>
            <a:r>
              <a:rPr lang="en-US" dirty="0" smtClean="0"/>
              <a:t>Social ecology as perspective developed within environmental sociology. </a:t>
            </a:r>
            <a:r>
              <a:rPr lang="en-US" b="1" dirty="0" smtClean="0"/>
              <a:t>Murray</a:t>
            </a:r>
            <a:r>
              <a:rPr lang="en-US" dirty="0" smtClean="0"/>
              <a:t> </a:t>
            </a:r>
            <a:r>
              <a:rPr lang="en-US" b="1" dirty="0" err="1" smtClean="0"/>
              <a:t>Bookchin</a:t>
            </a:r>
            <a:r>
              <a:rPr lang="en-US" dirty="0" smtClean="0"/>
              <a:t>, profounder of the social ecology stated that hierarchy within human society predates and is at the root of the human domination and control of nature. </a:t>
            </a:r>
            <a:r>
              <a:rPr lang="en-US" b="1" dirty="0" smtClean="0"/>
              <a:t>Social ecology </a:t>
            </a:r>
            <a:r>
              <a:rPr lang="en-US" dirty="0" smtClean="0"/>
              <a:t>intends to abolish hierarchy in order to establish a sustained and egalitarian society. </a:t>
            </a:r>
            <a:r>
              <a:rPr lang="en-US" b="1" dirty="0" err="1" smtClean="0"/>
              <a:t>Bookchin</a:t>
            </a:r>
            <a:r>
              <a:rPr lang="en-US" dirty="0" smtClean="0"/>
              <a:t> argued that all environmental problems are social problems at root and therefore must be confronted collectively.</a:t>
            </a:r>
          </a:p>
          <a:p>
            <a:pPr algn="just"/>
            <a:endParaRPr lang="en-US" dirty="0" smtClean="0"/>
          </a:p>
          <a:p>
            <a:pPr algn="just"/>
            <a:r>
              <a:rPr lang="en-US" b="1" dirty="0" smtClean="0"/>
              <a:t>Ecological infrastructure </a:t>
            </a:r>
            <a:r>
              <a:rPr lang="en-US" dirty="0" smtClean="0"/>
              <a:t>of human society includes soil, water, flora, fauna, climate etc. humans are not above or beyond the nature even if they established a unique development of society and culture and social facts </a:t>
            </a:r>
            <a:r>
              <a:rPr lang="en-US" dirty="0"/>
              <a:t>can </a:t>
            </a:r>
            <a:r>
              <a:rPr lang="en-US" dirty="0" smtClean="0"/>
              <a:t>not only be explained in reference to other social facts but also in reference to natural environment, within which humans live, survive and reproduce. Ecological infrastructure powerfully determines the evolution and direction of human economic life, political relations, social structure and </a:t>
            </a:r>
            <a:r>
              <a:rPr lang="en-US" dirty="0"/>
              <a:t>i</a:t>
            </a:r>
            <a:r>
              <a:rPr lang="en-US" dirty="0" smtClean="0"/>
              <a:t>deology. Keeping ecological infrastructure with economy, polity, social structure and culture it is labeled as five-fold scheme from A to E. theses are as follows:</a:t>
            </a:r>
          </a:p>
          <a:p>
            <a:pPr marL="285750" indent="-285750" algn="just">
              <a:buFont typeface="Arial" pitchFamily="34" charset="0"/>
              <a:buChar char="•"/>
            </a:pPr>
            <a:r>
              <a:rPr lang="en-US" dirty="0" smtClean="0"/>
              <a:t>Culture ( the arts, religion, ideology)</a:t>
            </a:r>
          </a:p>
          <a:p>
            <a:pPr marL="285750" indent="-285750" algn="just">
              <a:buFont typeface="Arial" pitchFamily="34" charset="0"/>
              <a:buChar char="•"/>
            </a:pPr>
            <a:r>
              <a:rPr lang="en-US" dirty="0" smtClean="0"/>
              <a:t>Polity ( relations of power, law, the state)</a:t>
            </a:r>
          </a:p>
          <a:p>
            <a:pPr marL="285750" indent="-285750" algn="just">
              <a:buFont typeface="Arial" pitchFamily="34" charset="0"/>
              <a:buChar char="•"/>
            </a:pPr>
            <a:r>
              <a:rPr lang="en-US" dirty="0" smtClean="0"/>
              <a:t>Social structure ( family and kinship, caste and community)</a:t>
            </a:r>
          </a:p>
          <a:p>
            <a:pPr marL="285750" indent="-285750" algn="just">
              <a:buFont typeface="Arial" pitchFamily="34" charset="0"/>
              <a:buChar char="•"/>
            </a:pPr>
            <a:r>
              <a:rPr lang="en-US" dirty="0" smtClean="0"/>
              <a:t>Economy ( forces and relations of production, trade)</a:t>
            </a:r>
          </a:p>
          <a:p>
            <a:pPr marL="285750" indent="-285750" algn="just">
              <a:buFont typeface="Arial" pitchFamily="34" charset="0"/>
              <a:buChar char="•"/>
            </a:pPr>
            <a:r>
              <a:rPr lang="en-US" dirty="0" smtClean="0"/>
              <a:t>Ecological infrastructure ( soil, water, forests etc.)</a:t>
            </a:r>
          </a:p>
          <a:p>
            <a:pPr algn="just"/>
            <a:r>
              <a:rPr lang="en-US" b="1" dirty="0" err="1" smtClean="0"/>
              <a:t>Guha</a:t>
            </a:r>
            <a:r>
              <a:rPr lang="en-US" dirty="0" smtClean="0"/>
              <a:t> stated that social ecology is the study of the reciprocity of </a:t>
            </a:r>
            <a:r>
              <a:rPr lang="en-US" b="1" dirty="0" smtClean="0"/>
              <a:t>A</a:t>
            </a:r>
            <a:r>
              <a:rPr lang="en-US" dirty="0" smtClean="0"/>
              <a:t> with others (</a:t>
            </a:r>
            <a:r>
              <a:rPr lang="en-US" b="1" dirty="0" smtClean="0"/>
              <a:t>B,C,D and E)</a:t>
            </a:r>
            <a:r>
              <a:rPr lang="en-US" dirty="0" smtClean="0"/>
              <a:t>.</a:t>
            </a:r>
            <a:endParaRPr lang="en-IN" dirty="0"/>
          </a:p>
        </p:txBody>
      </p:sp>
    </p:spTree>
    <p:extLst>
      <p:ext uri="{BB962C8B-B14F-4D97-AF65-F5344CB8AC3E}">
        <p14:creationId xmlns:p14="http://schemas.microsoft.com/office/powerpoint/2010/main" val="2207353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8077200" cy="2585323"/>
          </a:xfrm>
          <a:prstGeom prst="rect">
            <a:avLst/>
          </a:prstGeom>
          <a:noFill/>
        </p:spPr>
        <p:txBody>
          <a:bodyPr wrap="square" rtlCol="0">
            <a:spAutoFit/>
          </a:bodyPr>
          <a:lstStyle/>
          <a:p>
            <a:r>
              <a:rPr lang="en-US" b="1" dirty="0" smtClean="0"/>
              <a:t>References:</a:t>
            </a:r>
          </a:p>
          <a:p>
            <a:pPr marL="285750" indent="-285750">
              <a:buFont typeface="Arial" pitchFamily="34" charset="0"/>
              <a:buChar char="•"/>
            </a:pPr>
            <a:r>
              <a:rPr lang="en-US" dirty="0" smtClean="0"/>
              <a:t>E </a:t>
            </a:r>
            <a:r>
              <a:rPr lang="en-US" dirty="0" err="1" smtClean="0"/>
              <a:t>gyankosh</a:t>
            </a:r>
            <a:r>
              <a:rPr lang="en-US" dirty="0" smtClean="0"/>
              <a:t>, social ecology</a:t>
            </a:r>
          </a:p>
          <a:p>
            <a:pPr marL="285750" indent="-285750">
              <a:buFont typeface="Arial" pitchFamily="34" charset="0"/>
              <a:buChar char="•"/>
            </a:pPr>
            <a:r>
              <a:rPr lang="en-US" dirty="0" smtClean="0"/>
              <a:t>Byjus.com</a:t>
            </a:r>
          </a:p>
          <a:p>
            <a:pPr marL="285750" indent="-285750">
              <a:buFont typeface="Arial" pitchFamily="34" charset="0"/>
              <a:buChar char="•"/>
            </a:pPr>
            <a:r>
              <a:rPr lang="en-US" dirty="0">
                <a:hlinkClick r:id="rId2"/>
              </a:rPr>
              <a:t>https://</a:t>
            </a:r>
            <a:r>
              <a:rPr lang="en-US" dirty="0" smtClean="0">
                <a:hlinkClick r:id="rId2"/>
              </a:rPr>
              <a:t>www.dspmuranchi.ac.in/pdf/Blog/satyapriya52dspmucomS12.pdf</a:t>
            </a:r>
            <a:endParaRPr lang="en-US" dirty="0" smtClean="0"/>
          </a:p>
          <a:p>
            <a:pPr marL="285750" indent="-285750">
              <a:buFont typeface="Arial" pitchFamily="34" charset="0"/>
              <a:buChar char="•"/>
            </a:pPr>
            <a:r>
              <a:rPr lang="en-US" dirty="0">
                <a:hlinkClick r:id="rId3"/>
              </a:rPr>
              <a:t>https://archive.mu.ac.in/myweb_test/M.A.Part%20-%20II%20-%</a:t>
            </a:r>
            <a:r>
              <a:rPr lang="en-US" dirty="0" smtClean="0">
                <a:hlinkClick r:id="rId3"/>
              </a:rPr>
              <a:t>20Paper%20VII.pdf</a:t>
            </a:r>
            <a:endParaRPr lang="en-US" dirty="0" smtClean="0"/>
          </a:p>
          <a:p>
            <a:pPr marL="285750" indent="-285750">
              <a:buFont typeface="Arial" pitchFamily="34" charset="0"/>
              <a:buChar char="•"/>
            </a:pPr>
            <a:r>
              <a:rPr lang="en-US" dirty="0" smtClean="0"/>
              <a:t>Basics of Environmental Sociology, </a:t>
            </a:r>
            <a:r>
              <a:rPr lang="en-US" dirty="0" err="1" smtClean="0"/>
              <a:t>Mahmudul</a:t>
            </a:r>
            <a:r>
              <a:rPr lang="en-US" dirty="0" smtClean="0"/>
              <a:t> </a:t>
            </a:r>
            <a:r>
              <a:rPr lang="en-US" dirty="0" err="1" smtClean="0"/>
              <a:t>Hasan</a:t>
            </a:r>
            <a:r>
              <a:rPr lang="en-US" dirty="0" smtClean="0"/>
              <a:t> </a:t>
            </a:r>
            <a:r>
              <a:rPr lang="en-US" dirty="0" err="1" smtClean="0"/>
              <a:t>Laskar</a:t>
            </a:r>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IN" dirty="0"/>
          </a:p>
        </p:txBody>
      </p:sp>
    </p:spTree>
    <p:extLst>
      <p:ext uri="{BB962C8B-B14F-4D97-AF65-F5344CB8AC3E}">
        <p14:creationId xmlns:p14="http://schemas.microsoft.com/office/powerpoint/2010/main" val="55689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457200"/>
            <a:ext cx="8077200" cy="5355312"/>
          </a:xfrm>
          <a:prstGeom prst="rect">
            <a:avLst/>
          </a:prstGeom>
          <a:noFill/>
        </p:spPr>
        <p:txBody>
          <a:bodyPr wrap="square" rtlCol="0">
            <a:spAutoFit/>
          </a:bodyPr>
          <a:lstStyle/>
          <a:p>
            <a:pPr algn="just"/>
            <a:r>
              <a:rPr lang="en-US" dirty="0" smtClean="0"/>
              <a:t>Environment is a comprehensive scientific and practical trend that became a top priority of the scientific world. Environmental Sociology emerged as response to criticism of sociological approach of understanding natural environment or ecology. Conventional sociological perspectives primarily focused on societal aspects of the world and almost absolutely ignored the significance of the natural environment in human society. Environment has role too in shaping social order in human society and changes in the society by alteration and adaptation was  ignored in the sociological world view. </a:t>
            </a:r>
          </a:p>
          <a:p>
            <a:pPr algn="just"/>
            <a:endParaRPr lang="en-US" dirty="0" smtClean="0"/>
          </a:p>
          <a:p>
            <a:pPr algn="just"/>
            <a:r>
              <a:rPr lang="en-US" dirty="0"/>
              <a:t>Environment problems have become a major concern in twenty first century and sociologist are showing interest in environmental problems because of the consideration that environmental problems are social problems. These problems is created by humans and can also affect humans. Issue of natural resources and societal response to environmental problems were primary concern of sociologist before 1970s. Gradually sociologist paid attention of environmental problems and determining structures exists in modern industrial societies. Declaration of Earth day 1970, environmental decade that led sociologist to even work on understanding of the relationship between society and environment.</a:t>
            </a:r>
            <a:endParaRPr lang="en-IN" dirty="0"/>
          </a:p>
          <a:p>
            <a:pPr algn="just"/>
            <a:endParaRPr lang="en-IN" dirty="0"/>
          </a:p>
        </p:txBody>
      </p:sp>
    </p:spTree>
    <p:extLst>
      <p:ext uri="{BB962C8B-B14F-4D97-AF65-F5344CB8AC3E}">
        <p14:creationId xmlns:p14="http://schemas.microsoft.com/office/powerpoint/2010/main" val="3034534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924800" cy="4247317"/>
          </a:xfrm>
          <a:prstGeom prst="rect">
            <a:avLst/>
          </a:prstGeom>
          <a:noFill/>
        </p:spPr>
        <p:txBody>
          <a:bodyPr wrap="square" rtlCol="0">
            <a:spAutoFit/>
          </a:bodyPr>
          <a:lstStyle/>
          <a:p>
            <a:pPr algn="just"/>
            <a:r>
              <a:rPr lang="en-US" dirty="0" smtClean="0"/>
              <a:t>Sociologist began accepting environmental variables as meaningful for sociological investigation. Conception of environment involves manmade as well as natural environment including humanly altered environment such as water, air, noise and visual pollution. This interaction of sociological interests implies that sociology cannot afford to ignore environment. </a:t>
            </a:r>
            <a:r>
              <a:rPr lang="en-US" b="1" dirty="0"/>
              <a:t>New environmental paradigm </a:t>
            </a:r>
            <a:r>
              <a:rPr lang="en-US" dirty="0"/>
              <a:t>has some assumptions about </a:t>
            </a:r>
            <a:r>
              <a:rPr lang="en-US" dirty="0" smtClean="0"/>
              <a:t>environment-</a:t>
            </a:r>
            <a:endParaRPr lang="en-US" dirty="0"/>
          </a:p>
          <a:p>
            <a:pPr algn="just"/>
            <a:endParaRPr lang="en-IN" dirty="0"/>
          </a:p>
          <a:p>
            <a:pPr marL="285750" indent="-285750" algn="just">
              <a:buFont typeface="Arial" pitchFamily="34" charset="0"/>
              <a:buChar char="•"/>
            </a:pPr>
            <a:r>
              <a:rPr lang="en-US" dirty="0" smtClean="0"/>
              <a:t>Human beings are but one specie among the many that are interdependently involved in the biotic communities that shape our social life.</a:t>
            </a:r>
          </a:p>
          <a:p>
            <a:pPr marL="285750" indent="-285750" algn="just">
              <a:buFont typeface="Arial" pitchFamily="34" charset="0"/>
              <a:buChar char="•"/>
            </a:pPr>
            <a:r>
              <a:rPr lang="en-US" dirty="0" smtClean="0"/>
              <a:t>Intricate linkages of cause and effect and feedback in the web of nature produce many intended consequences from purposive human action.</a:t>
            </a:r>
          </a:p>
          <a:p>
            <a:pPr marL="285750" indent="-285750" algn="just">
              <a:buFont typeface="Arial" pitchFamily="34" charset="0"/>
              <a:buChar char="•"/>
            </a:pPr>
            <a:r>
              <a:rPr lang="en-US" dirty="0" smtClean="0"/>
              <a:t>The world is finite, so there are potent physical and biological limits constraining economic growth, social progress and other societal phenomena</a:t>
            </a:r>
            <a:r>
              <a:rPr lang="en-US" dirty="0" smtClean="0"/>
              <a:t>.</a:t>
            </a:r>
          </a:p>
          <a:p>
            <a:pPr marL="285750" indent="-285750" algn="just">
              <a:buFont typeface="Arial" pitchFamily="34" charset="0"/>
              <a:buChar char="•"/>
            </a:pPr>
            <a:r>
              <a:rPr lang="en-US" dirty="0" smtClean="0"/>
              <a:t>Human inventiveness can work only in certain ecological principles such as the laws of thermodynamics.</a:t>
            </a:r>
            <a:endParaRPr lang="en-IN" dirty="0"/>
          </a:p>
        </p:txBody>
      </p:sp>
    </p:spTree>
    <p:extLst>
      <p:ext uri="{BB962C8B-B14F-4D97-AF65-F5344CB8AC3E}">
        <p14:creationId xmlns:p14="http://schemas.microsoft.com/office/powerpoint/2010/main" val="4050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696200" cy="5078313"/>
          </a:xfrm>
          <a:prstGeom prst="rect">
            <a:avLst/>
          </a:prstGeom>
        </p:spPr>
        <p:txBody>
          <a:bodyPr wrap="square">
            <a:spAutoFit/>
          </a:bodyPr>
          <a:lstStyle/>
          <a:p>
            <a:pPr algn="just"/>
            <a:r>
              <a:rPr lang="en-US" dirty="0"/>
              <a:t>Everything that surrounds or affects an organism during its life time is collectively known as its environment or simply put everything surrounding a living organism like people; place and things constitute its environment which can be either natural or man-made. The word environment has been derived from a French word </a:t>
            </a:r>
            <a:r>
              <a:rPr lang="en-US" b="1" dirty="0"/>
              <a:t>‘</a:t>
            </a:r>
            <a:r>
              <a:rPr lang="en-US" b="1" dirty="0" err="1"/>
              <a:t>environner</a:t>
            </a:r>
            <a:r>
              <a:rPr lang="en-US" dirty="0"/>
              <a:t>’ meaning to encircle or to surround. The surrounding that affects an organism during its lifetime is collectively known as its environment. </a:t>
            </a:r>
            <a:endParaRPr lang="en-US" dirty="0" smtClean="0"/>
          </a:p>
          <a:p>
            <a:pPr algn="just"/>
            <a:endParaRPr lang="en-US" dirty="0"/>
          </a:p>
          <a:p>
            <a:pPr algn="just"/>
            <a:r>
              <a:rPr lang="en-US" dirty="0" smtClean="0"/>
              <a:t>In </a:t>
            </a:r>
            <a:r>
              <a:rPr lang="en-US" dirty="0"/>
              <a:t>another words “Environment is sum total of water, air and land inter-relationships among themselves and also with the human being, other living organisms and material goods”. It comprises all the physical and biological surrounding and their connections. </a:t>
            </a:r>
            <a:endParaRPr lang="en-US" dirty="0" smtClean="0"/>
          </a:p>
          <a:p>
            <a:pPr algn="just"/>
            <a:endParaRPr lang="en-US" dirty="0"/>
          </a:p>
          <a:p>
            <a:pPr algn="just"/>
            <a:r>
              <a:rPr lang="en-US" b="1" dirty="0" smtClean="0"/>
              <a:t>COMPONENTS </a:t>
            </a:r>
            <a:r>
              <a:rPr lang="en-US" b="1" dirty="0"/>
              <a:t>OF ENVIRONMENT</a:t>
            </a:r>
            <a:r>
              <a:rPr lang="en-US" dirty="0"/>
              <a:t>: Broadly speaking, components of environment can be classified in to two </a:t>
            </a:r>
            <a:r>
              <a:rPr lang="en-US" dirty="0" smtClean="0"/>
              <a:t>– </a:t>
            </a:r>
          </a:p>
          <a:p>
            <a:pPr marL="342900" indent="-342900" algn="just">
              <a:buAutoNum type="alphaLcParenR"/>
            </a:pPr>
            <a:r>
              <a:rPr lang="en-US" b="1" dirty="0" smtClean="0"/>
              <a:t>Natural</a:t>
            </a:r>
            <a:r>
              <a:rPr lang="en-US" dirty="0" smtClean="0"/>
              <a:t> </a:t>
            </a:r>
            <a:r>
              <a:rPr lang="en-US" dirty="0"/>
              <a:t>: Lithosphere (land), Hydrosphere (water), Atmosphere (air), Biosphere (flora/fauna/microbes) </a:t>
            </a:r>
            <a:endParaRPr lang="en-US" dirty="0" smtClean="0"/>
          </a:p>
          <a:p>
            <a:pPr marL="342900" indent="-342900" algn="just">
              <a:buAutoNum type="alphaLcParenR"/>
            </a:pPr>
            <a:r>
              <a:rPr lang="en-US" b="1" dirty="0" smtClean="0"/>
              <a:t>Human</a:t>
            </a:r>
            <a:r>
              <a:rPr lang="en-US" dirty="0" smtClean="0"/>
              <a:t> </a:t>
            </a:r>
            <a:r>
              <a:rPr lang="en-US" dirty="0"/>
              <a:t>(manmade)</a:t>
            </a:r>
            <a:endParaRPr lang="en-IN" dirty="0"/>
          </a:p>
        </p:txBody>
      </p:sp>
    </p:spTree>
    <p:extLst>
      <p:ext uri="{BB962C8B-B14F-4D97-AF65-F5344CB8AC3E}">
        <p14:creationId xmlns:p14="http://schemas.microsoft.com/office/powerpoint/2010/main" val="148982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153400" cy="5355312"/>
          </a:xfrm>
          <a:prstGeom prst="rect">
            <a:avLst/>
          </a:prstGeom>
        </p:spPr>
        <p:txBody>
          <a:bodyPr wrap="square">
            <a:spAutoFit/>
          </a:bodyPr>
          <a:lstStyle/>
          <a:p>
            <a:pPr algn="just"/>
            <a:r>
              <a:rPr lang="en-US" b="1" dirty="0"/>
              <a:t>Definition of Environment: </a:t>
            </a:r>
            <a:r>
              <a:rPr lang="en-US" dirty="0"/>
              <a:t>- ‘The term environment is used to describe, in the aggregate, all the external forces, influences and conditions, which affect the life, nature </a:t>
            </a:r>
            <a:r>
              <a:rPr lang="en-US" dirty="0" err="1"/>
              <a:t>behaviour</a:t>
            </a:r>
            <a:r>
              <a:rPr lang="en-US" dirty="0"/>
              <a:t> and the growth, development and maturity of living organisms’ (</a:t>
            </a:r>
            <a:r>
              <a:rPr lang="en-US" b="1" dirty="0"/>
              <a:t>Douglas and Holland). </a:t>
            </a:r>
            <a:endParaRPr lang="en-US" b="1" dirty="0" smtClean="0"/>
          </a:p>
          <a:p>
            <a:pPr algn="just"/>
            <a:endParaRPr lang="en-US" dirty="0" smtClean="0"/>
          </a:p>
          <a:p>
            <a:pPr algn="just"/>
            <a:r>
              <a:rPr lang="en-US" dirty="0" smtClean="0"/>
              <a:t>‘</a:t>
            </a:r>
            <a:r>
              <a:rPr lang="en-US" dirty="0"/>
              <a:t>Environment refers to the sum total of all conditions which surround man at a given point in space and time’ </a:t>
            </a:r>
            <a:r>
              <a:rPr lang="en-US" b="1" dirty="0"/>
              <a:t>(</a:t>
            </a:r>
            <a:r>
              <a:rPr lang="en-US" b="1" dirty="0" err="1"/>
              <a:t>C.C.Park</a:t>
            </a:r>
            <a:r>
              <a:rPr lang="en-US" b="1" dirty="0" smtClean="0"/>
              <a:t>). </a:t>
            </a:r>
          </a:p>
          <a:p>
            <a:pPr algn="just"/>
            <a:endParaRPr lang="en-US" dirty="0" smtClean="0"/>
          </a:p>
          <a:p>
            <a:pPr algn="just"/>
            <a:r>
              <a:rPr lang="en-US" dirty="0" smtClean="0"/>
              <a:t>The </a:t>
            </a:r>
            <a:r>
              <a:rPr lang="en-US" dirty="0"/>
              <a:t>entire range of external influence acting on an organism, both the physical and biological, and other organisms, i.e. forces of nature surrounding an individual. </a:t>
            </a:r>
            <a:r>
              <a:rPr lang="en-US" b="1" dirty="0"/>
              <a:t>(Encyclopedia Britannica) </a:t>
            </a:r>
            <a:endParaRPr lang="en-US" b="1" dirty="0" smtClean="0"/>
          </a:p>
          <a:p>
            <a:pPr algn="just"/>
            <a:endParaRPr lang="en-US" dirty="0" smtClean="0"/>
          </a:p>
          <a:p>
            <a:pPr algn="just"/>
            <a:r>
              <a:rPr lang="en-US" dirty="0" smtClean="0"/>
              <a:t>Total </a:t>
            </a:r>
            <a:r>
              <a:rPr lang="en-US" dirty="0"/>
              <a:t>environmental system including not only the biosphere, but also his interactions with his natural and man-made surroundings </a:t>
            </a:r>
            <a:r>
              <a:rPr lang="en-US" b="1" dirty="0"/>
              <a:t>(US Council on Environmental quality</a:t>
            </a:r>
            <a:r>
              <a:rPr lang="en-US" b="1" dirty="0" smtClean="0"/>
              <a:t>).</a:t>
            </a:r>
          </a:p>
          <a:p>
            <a:pPr algn="just"/>
            <a:endParaRPr lang="en-US" dirty="0"/>
          </a:p>
          <a:p>
            <a:pPr algn="just"/>
            <a:r>
              <a:rPr lang="en-US" dirty="0" smtClean="0"/>
              <a:t> </a:t>
            </a:r>
            <a:r>
              <a:rPr lang="en-US" dirty="0"/>
              <a:t>Environment is defined more comprehensively by others ‘as a holistic view of the world as its functions at any point of time, with a multitude of spatial elemental and socio-economic systems distinguished by quality and attributes of space and mode of </a:t>
            </a:r>
            <a:r>
              <a:rPr lang="en-US" dirty="0" err="1"/>
              <a:t>behaviour</a:t>
            </a:r>
            <a:r>
              <a:rPr lang="en-US" dirty="0"/>
              <a:t> of abiotic and biotic forms.’ </a:t>
            </a:r>
            <a:r>
              <a:rPr lang="en-US" b="1" dirty="0"/>
              <a:t>(K.R. </a:t>
            </a:r>
            <a:r>
              <a:rPr lang="en-US" b="1" dirty="0" err="1"/>
              <a:t>Dikshit</a:t>
            </a:r>
            <a:r>
              <a:rPr lang="en-US" b="1" dirty="0"/>
              <a:t>, 1984) </a:t>
            </a:r>
            <a:endParaRPr lang="en-IN" b="1" dirty="0"/>
          </a:p>
        </p:txBody>
      </p:sp>
    </p:spTree>
    <p:extLst>
      <p:ext uri="{BB962C8B-B14F-4D97-AF65-F5344CB8AC3E}">
        <p14:creationId xmlns:p14="http://schemas.microsoft.com/office/powerpoint/2010/main" val="4196436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57200"/>
            <a:ext cx="7696200" cy="4801314"/>
          </a:xfrm>
          <a:prstGeom prst="rect">
            <a:avLst/>
          </a:prstGeom>
        </p:spPr>
        <p:txBody>
          <a:bodyPr wrap="square">
            <a:spAutoFit/>
          </a:bodyPr>
          <a:lstStyle/>
          <a:p>
            <a:pPr algn="just"/>
            <a:r>
              <a:rPr lang="en-US" dirty="0"/>
              <a:t>Environmental knowledge is a multidisciplinary knowledge whose fundamental aspects have a direct significance to every segment of the planet. Its main characteristics include: </a:t>
            </a:r>
            <a:endParaRPr lang="en-US" dirty="0" smtClean="0"/>
          </a:p>
          <a:p>
            <a:pPr algn="just"/>
            <a:endParaRPr lang="en-US" dirty="0" smtClean="0"/>
          </a:p>
          <a:p>
            <a:pPr marL="285750" indent="-285750" algn="just">
              <a:buFont typeface="Arial" pitchFamily="34" charset="0"/>
              <a:buChar char="•"/>
            </a:pPr>
            <a:r>
              <a:rPr lang="en-US" dirty="0" smtClean="0"/>
              <a:t> </a:t>
            </a:r>
            <a:r>
              <a:rPr lang="en-US" dirty="0"/>
              <a:t>Conservation and natural resources. </a:t>
            </a:r>
            <a:endParaRPr lang="en-US" dirty="0" smtClean="0"/>
          </a:p>
          <a:p>
            <a:pPr marL="285750" indent="-285750" algn="just">
              <a:buFont typeface="Arial" pitchFamily="34" charset="0"/>
              <a:buChar char="•"/>
            </a:pPr>
            <a:r>
              <a:rPr lang="en-US" dirty="0" smtClean="0"/>
              <a:t> </a:t>
            </a:r>
            <a:r>
              <a:rPr lang="en-US" dirty="0"/>
              <a:t>Maintenance and management of biological diversity. </a:t>
            </a:r>
            <a:endParaRPr lang="en-US" dirty="0" smtClean="0"/>
          </a:p>
          <a:p>
            <a:pPr marL="285750" indent="-285750" algn="just">
              <a:buFont typeface="Arial" pitchFamily="34" charset="0"/>
              <a:buChar char="•"/>
            </a:pPr>
            <a:r>
              <a:rPr lang="en-US" dirty="0" smtClean="0"/>
              <a:t>Controlling </a:t>
            </a:r>
            <a:r>
              <a:rPr lang="en-US" dirty="0"/>
              <a:t>and managing environmental pollution to permissible </a:t>
            </a:r>
            <a:r>
              <a:rPr lang="en-US" dirty="0" smtClean="0"/>
              <a:t>limit</a:t>
            </a:r>
          </a:p>
          <a:p>
            <a:pPr marL="285750" indent="-285750" algn="just">
              <a:buFont typeface="Arial" pitchFamily="34" charset="0"/>
              <a:buChar char="•"/>
            </a:pPr>
            <a:r>
              <a:rPr lang="en-US" dirty="0" smtClean="0"/>
              <a:t>Stabilization </a:t>
            </a:r>
            <a:r>
              <a:rPr lang="en-US" dirty="0"/>
              <a:t>of human population and environment. </a:t>
            </a:r>
            <a:endParaRPr lang="en-US" dirty="0" smtClean="0"/>
          </a:p>
          <a:p>
            <a:pPr marL="285750" indent="-285750" algn="just">
              <a:buFont typeface="Arial" pitchFamily="34" charset="0"/>
              <a:buChar char="•"/>
            </a:pPr>
            <a:r>
              <a:rPr lang="en-US" dirty="0" smtClean="0"/>
              <a:t> </a:t>
            </a:r>
            <a:r>
              <a:rPr lang="en-US" dirty="0"/>
              <a:t>Development of alternate sources of renewable energy systems </a:t>
            </a:r>
            <a:endParaRPr lang="en-US" dirty="0" smtClean="0"/>
          </a:p>
          <a:p>
            <a:pPr marL="285750" indent="-285750" algn="just">
              <a:buFont typeface="Arial" pitchFamily="34" charset="0"/>
              <a:buChar char="•"/>
            </a:pPr>
            <a:r>
              <a:rPr lang="en-US" dirty="0" smtClean="0"/>
              <a:t> </a:t>
            </a:r>
            <a:r>
              <a:rPr lang="en-US" dirty="0"/>
              <a:t>Providing new dimension to nation’s security through conservation, protection, management and maintenance of </a:t>
            </a:r>
            <a:r>
              <a:rPr lang="en-US" dirty="0" smtClean="0"/>
              <a:t>environment.</a:t>
            </a:r>
          </a:p>
          <a:p>
            <a:pPr algn="just"/>
            <a:endParaRPr lang="en-US" dirty="0" smtClean="0"/>
          </a:p>
          <a:p>
            <a:pPr algn="just"/>
            <a:r>
              <a:rPr lang="en-US" dirty="0" smtClean="0"/>
              <a:t>It </a:t>
            </a:r>
            <a:r>
              <a:rPr lang="en-US" dirty="0"/>
              <a:t>also deals with vital issues like safe and clean drinking water, hygienic living conditions and pollution free fresh air, fertility of land, healthy food and development of sustainable environmental laws, administration, environmental protection, management and environmental business are coming up as new opportunities for environment protection and managements.</a:t>
            </a:r>
            <a:endParaRPr lang="en-IN" dirty="0"/>
          </a:p>
        </p:txBody>
      </p:sp>
    </p:spTree>
    <p:extLst>
      <p:ext uri="{BB962C8B-B14F-4D97-AF65-F5344CB8AC3E}">
        <p14:creationId xmlns:p14="http://schemas.microsoft.com/office/powerpoint/2010/main" val="3548443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74345"/>
            <a:ext cx="7924800" cy="5355312"/>
          </a:xfrm>
          <a:prstGeom prst="rect">
            <a:avLst/>
          </a:prstGeom>
        </p:spPr>
        <p:txBody>
          <a:bodyPr wrap="square">
            <a:spAutoFit/>
          </a:bodyPr>
          <a:lstStyle/>
          <a:p>
            <a:pPr algn="just"/>
            <a:r>
              <a:rPr lang="en-US" b="1" dirty="0"/>
              <a:t>TYPES OF ENVIRONMENT</a:t>
            </a:r>
            <a:r>
              <a:rPr lang="en-US" dirty="0"/>
              <a:t>: - On the basis of basic structure, the environment may be divided into </a:t>
            </a:r>
            <a:endParaRPr lang="en-US" dirty="0" smtClean="0"/>
          </a:p>
          <a:p>
            <a:pPr marL="285750" indent="-285750" algn="just">
              <a:buFont typeface="Arial" pitchFamily="34" charset="0"/>
              <a:buChar char="•"/>
            </a:pPr>
            <a:r>
              <a:rPr lang="en-US" dirty="0" smtClean="0"/>
              <a:t> </a:t>
            </a:r>
            <a:r>
              <a:rPr lang="en-US" dirty="0"/>
              <a:t>Physical/abiotic environment </a:t>
            </a:r>
            <a:endParaRPr lang="en-US" dirty="0" smtClean="0"/>
          </a:p>
          <a:p>
            <a:pPr marL="285750" indent="-285750" algn="just">
              <a:buFont typeface="Arial" pitchFamily="34" charset="0"/>
              <a:buChar char="•"/>
            </a:pPr>
            <a:r>
              <a:rPr lang="en-US" dirty="0" smtClean="0"/>
              <a:t> </a:t>
            </a:r>
            <a:r>
              <a:rPr lang="en-US" dirty="0"/>
              <a:t>Biotic </a:t>
            </a:r>
            <a:r>
              <a:rPr lang="en-US" dirty="0" smtClean="0"/>
              <a:t>environment/ </a:t>
            </a:r>
            <a:r>
              <a:rPr lang="en-US" dirty="0"/>
              <a:t>Cultural environment </a:t>
            </a:r>
            <a:endParaRPr lang="en-US" dirty="0" smtClean="0"/>
          </a:p>
          <a:p>
            <a:pPr algn="just"/>
            <a:endParaRPr lang="en-US" dirty="0" smtClean="0"/>
          </a:p>
          <a:p>
            <a:pPr algn="just"/>
            <a:r>
              <a:rPr lang="en-US" b="1" dirty="0" smtClean="0"/>
              <a:t>PHYSICAL/ABIOTIC </a:t>
            </a:r>
            <a:r>
              <a:rPr lang="en-US" b="1" dirty="0"/>
              <a:t>ENVIRONMENT: </a:t>
            </a:r>
            <a:r>
              <a:rPr lang="en-US" dirty="0"/>
              <a:t>- on the basis of physical characteristics and state, abiotic or physical environment is subdivided into: </a:t>
            </a:r>
          </a:p>
          <a:p>
            <a:pPr marL="285750" indent="-285750" algn="just">
              <a:buFont typeface="Arial" pitchFamily="34" charset="0"/>
              <a:buChar char="•"/>
            </a:pPr>
            <a:r>
              <a:rPr lang="en-US" dirty="0" smtClean="0"/>
              <a:t> Solid, </a:t>
            </a:r>
            <a:r>
              <a:rPr lang="en-US" dirty="0"/>
              <a:t>lithosphere (solid earth) </a:t>
            </a:r>
          </a:p>
          <a:p>
            <a:pPr marL="285750" indent="-285750" algn="just">
              <a:buFont typeface="Arial" pitchFamily="34" charset="0"/>
              <a:buChar char="•"/>
            </a:pPr>
            <a:r>
              <a:rPr lang="en-US" dirty="0" smtClean="0"/>
              <a:t> Liquid, hydrosphere </a:t>
            </a:r>
            <a:r>
              <a:rPr lang="en-US" dirty="0"/>
              <a:t>(water component) </a:t>
            </a:r>
          </a:p>
          <a:p>
            <a:pPr marL="285750" indent="-285750" algn="just">
              <a:buFont typeface="Arial" pitchFamily="34" charset="0"/>
              <a:buChar char="•"/>
            </a:pPr>
            <a:r>
              <a:rPr lang="en-US" dirty="0" smtClean="0"/>
              <a:t> Gas, </a:t>
            </a:r>
            <a:r>
              <a:rPr lang="en-US" dirty="0"/>
              <a:t>atmosphere (gaseous component) </a:t>
            </a:r>
            <a:endParaRPr lang="en-US" dirty="0" smtClean="0"/>
          </a:p>
          <a:p>
            <a:pPr algn="just"/>
            <a:endParaRPr lang="en-US" dirty="0" smtClean="0"/>
          </a:p>
          <a:p>
            <a:pPr algn="just"/>
            <a:r>
              <a:rPr lang="en-US" dirty="0" smtClean="0"/>
              <a:t>These </a:t>
            </a:r>
            <a:r>
              <a:rPr lang="en-US" dirty="0"/>
              <a:t>environments can be termed as lithospheric, </a:t>
            </a:r>
            <a:r>
              <a:rPr lang="en-US" dirty="0" err="1" smtClean="0"/>
              <a:t>hydrospheric</a:t>
            </a:r>
            <a:r>
              <a:rPr lang="en-US" dirty="0"/>
              <a:t>, atmospheric environment which can be further broken into smaller units based on different spatial scales like mountain environment, plateau, plain, lake, river maritime, glacier, desert environment etc. </a:t>
            </a:r>
            <a:endParaRPr lang="en-US" dirty="0" smtClean="0"/>
          </a:p>
          <a:p>
            <a:pPr algn="just"/>
            <a:endParaRPr lang="en-US" dirty="0" smtClean="0"/>
          </a:p>
          <a:p>
            <a:pPr algn="just"/>
            <a:r>
              <a:rPr lang="en-US" dirty="0" smtClean="0"/>
              <a:t>The </a:t>
            </a:r>
            <a:r>
              <a:rPr lang="en-US" dirty="0"/>
              <a:t>physical environment may also be viewed in terms of climatic conditions providing certain suits of habitat for biological communities like tropical, temperate and polar environment etc. </a:t>
            </a:r>
            <a:endParaRPr lang="en-IN" dirty="0"/>
          </a:p>
        </p:txBody>
      </p:sp>
    </p:spTree>
    <p:extLst>
      <p:ext uri="{BB962C8B-B14F-4D97-AF65-F5344CB8AC3E}">
        <p14:creationId xmlns:p14="http://schemas.microsoft.com/office/powerpoint/2010/main" val="1785277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5355312"/>
          </a:xfrm>
          <a:prstGeom prst="rect">
            <a:avLst/>
          </a:prstGeom>
        </p:spPr>
        <p:txBody>
          <a:bodyPr wrap="square">
            <a:spAutoFit/>
          </a:bodyPr>
          <a:lstStyle/>
          <a:p>
            <a:pPr algn="just"/>
            <a:r>
              <a:rPr lang="en-US" b="1" dirty="0"/>
              <a:t>BIOTIC ENVIRONMENT-</a:t>
            </a:r>
            <a:r>
              <a:rPr lang="en-US" dirty="0"/>
              <a:t>: biotic environment consists of flora and fauna including man as an important factor. Thus the biotic environment may be divided into: </a:t>
            </a:r>
          </a:p>
          <a:p>
            <a:pPr marL="285750" indent="-285750" algn="just">
              <a:buFont typeface="Arial" pitchFamily="34" charset="0"/>
              <a:buChar char="•"/>
            </a:pPr>
            <a:r>
              <a:rPr lang="en-US" dirty="0" smtClean="0"/>
              <a:t> </a:t>
            </a:r>
            <a:r>
              <a:rPr lang="en-US" dirty="0"/>
              <a:t>Floral environment </a:t>
            </a:r>
          </a:p>
          <a:p>
            <a:pPr marL="285750" indent="-285750" algn="just">
              <a:buFont typeface="Arial" pitchFamily="34" charset="0"/>
              <a:buChar char="•"/>
            </a:pPr>
            <a:r>
              <a:rPr lang="en-US" dirty="0" smtClean="0"/>
              <a:t> </a:t>
            </a:r>
            <a:r>
              <a:rPr lang="en-US" dirty="0"/>
              <a:t>Faunal environment </a:t>
            </a:r>
            <a:endParaRPr lang="en-US" dirty="0" smtClean="0"/>
          </a:p>
          <a:p>
            <a:pPr algn="just"/>
            <a:r>
              <a:rPr lang="en-US" dirty="0" smtClean="0"/>
              <a:t>Further </a:t>
            </a:r>
            <a:r>
              <a:rPr lang="en-US" dirty="0"/>
              <a:t>all the organisms work to form their social groups and organizations at several levels and thus is formed social environment, where in, the organisms work to derive matter from the physical environment for their sustenance and development. This process generates economic environment. It may be pointed out that of all the organisms man is the most skilled and </a:t>
            </a:r>
            <a:r>
              <a:rPr lang="en-US" dirty="0" smtClean="0"/>
              <a:t>civilized </a:t>
            </a:r>
            <a:r>
              <a:rPr lang="en-US" dirty="0"/>
              <a:t>and hence his social organization is most systematic. It is significant to note that three aspects of man, physical, social and economic have different characteristics and functions in the biotic environment. </a:t>
            </a:r>
            <a:endParaRPr lang="en-US" dirty="0" smtClean="0"/>
          </a:p>
          <a:p>
            <a:pPr algn="just"/>
            <a:endParaRPr lang="en-US" dirty="0" smtClean="0"/>
          </a:p>
          <a:p>
            <a:pPr algn="just"/>
            <a:r>
              <a:rPr lang="en-US" dirty="0" smtClean="0"/>
              <a:t>As </a:t>
            </a:r>
            <a:r>
              <a:rPr lang="en-US" dirty="0"/>
              <a:t>‘physical man’ is one of the organismic populations or biological community and thus requires basic elements of physical environment (habitat, air, water, food etc.) like other biological populations and releases wastes into the ecosystem; ‘social man’ establishes social institutions forms social </a:t>
            </a:r>
            <a:r>
              <a:rPr lang="en-US" dirty="0" err="1"/>
              <a:t>organisations</a:t>
            </a:r>
            <a:r>
              <a:rPr lang="en-US" dirty="0"/>
              <a:t>, formulates laws and policies to safeguard his existence, interest and social welfare and ‘economic man’ derives and </a:t>
            </a:r>
            <a:r>
              <a:rPr lang="en-US" dirty="0" err="1"/>
              <a:t>utilises</a:t>
            </a:r>
            <a:r>
              <a:rPr lang="en-US" dirty="0"/>
              <a:t> resource from the physical and biotic environments with his skills and technologies. These may be termed as physical, social and economic functions of man. </a:t>
            </a:r>
            <a:endParaRPr lang="en-IN" dirty="0"/>
          </a:p>
        </p:txBody>
      </p:sp>
    </p:spTree>
    <p:extLst>
      <p:ext uri="{BB962C8B-B14F-4D97-AF65-F5344CB8AC3E}">
        <p14:creationId xmlns:p14="http://schemas.microsoft.com/office/powerpoint/2010/main" val="3118748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772400" cy="4801314"/>
          </a:xfrm>
          <a:prstGeom prst="rect">
            <a:avLst/>
          </a:prstGeom>
        </p:spPr>
        <p:txBody>
          <a:bodyPr wrap="square">
            <a:spAutoFit/>
          </a:bodyPr>
          <a:lstStyle/>
          <a:p>
            <a:pPr algn="just"/>
            <a:r>
              <a:rPr lang="en-US" b="1" dirty="0"/>
              <a:t>Culture or human components </a:t>
            </a:r>
            <a:r>
              <a:rPr lang="en-US" dirty="0"/>
              <a:t>- it basically includes all the man-made and </a:t>
            </a:r>
            <a:r>
              <a:rPr lang="en-US" dirty="0" smtClean="0"/>
              <a:t>artificial characteristics </a:t>
            </a:r>
            <a:r>
              <a:rPr lang="en-US" dirty="0"/>
              <a:t>of human society. Man stays in physical or natural environment but the changes or modifies, this natural environment to suit his needs and requirements. In other words he develops a cultural environment. </a:t>
            </a:r>
            <a:endParaRPr lang="en-US" dirty="0" smtClean="0"/>
          </a:p>
          <a:p>
            <a:pPr algn="just"/>
            <a:endParaRPr lang="en-US" dirty="0"/>
          </a:p>
          <a:p>
            <a:pPr algn="just"/>
            <a:r>
              <a:rPr lang="en-US" dirty="0" smtClean="0"/>
              <a:t> </a:t>
            </a:r>
            <a:r>
              <a:rPr lang="en-US" dirty="0"/>
              <a:t>The cultural environment can be further divided into the following categories </a:t>
            </a:r>
            <a:endParaRPr lang="en-US" dirty="0" smtClean="0"/>
          </a:p>
          <a:p>
            <a:pPr marL="342900" indent="-342900" algn="just">
              <a:buAutoNum type="arabicParenR"/>
            </a:pPr>
            <a:r>
              <a:rPr lang="en-US" b="1" dirty="0" smtClean="0"/>
              <a:t>Social </a:t>
            </a:r>
            <a:r>
              <a:rPr lang="en-US" b="1" dirty="0"/>
              <a:t>environment </a:t>
            </a:r>
            <a:r>
              <a:rPr lang="en-US" dirty="0"/>
              <a:t>- it can be understood </a:t>
            </a:r>
            <a:r>
              <a:rPr lang="en-US" dirty="0" smtClean="0"/>
              <a:t>in terms </a:t>
            </a:r>
            <a:r>
              <a:rPr lang="en-US" dirty="0"/>
              <a:t>of the nonmaterial aspect include the norms, values, ideas knowledge etc. whereas the material aspects are the manifest forms of the nonmaterial aspects. </a:t>
            </a:r>
            <a:endParaRPr lang="en-US" dirty="0" smtClean="0"/>
          </a:p>
          <a:p>
            <a:pPr marL="342900" indent="-342900" algn="just">
              <a:buAutoNum type="arabicParenR"/>
            </a:pPr>
            <a:r>
              <a:rPr lang="en-US" b="1" dirty="0" smtClean="0"/>
              <a:t>Economic </a:t>
            </a:r>
            <a:r>
              <a:rPr lang="en-US" b="1" dirty="0"/>
              <a:t>environment </a:t>
            </a:r>
            <a:r>
              <a:rPr lang="en-US" dirty="0"/>
              <a:t>- it involves the different types of economic activities developed by man. Each type of economic activity has its own requirement of resources as well as technology. </a:t>
            </a:r>
            <a:endParaRPr lang="en-US" dirty="0" smtClean="0"/>
          </a:p>
          <a:p>
            <a:pPr marL="342900" indent="-342900" algn="just">
              <a:buAutoNum type="arabicParenR"/>
            </a:pPr>
            <a:r>
              <a:rPr lang="en-US" b="1" dirty="0" smtClean="0"/>
              <a:t>Political </a:t>
            </a:r>
            <a:r>
              <a:rPr lang="en-US" b="1" dirty="0"/>
              <a:t>environment </a:t>
            </a:r>
            <a:r>
              <a:rPr lang="en-US" dirty="0"/>
              <a:t>- it includes the type of environment and its ideological principles, various important factors such as production, consumption, use of resources etc. are determined by the strategies and policies advocated by the -government. This in turn determines the level of development and progress of the society. Thus environment is a complex phenomena. </a:t>
            </a:r>
            <a:endParaRPr lang="en-IN" dirty="0"/>
          </a:p>
        </p:txBody>
      </p:sp>
    </p:spTree>
    <p:extLst>
      <p:ext uri="{BB962C8B-B14F-4D97-AF65-F5344CB8AC3E}">
        <p14:creationId xmlns:p14="http://schemas.microsoft.com/office/powerpoint/2010/main" val="2506937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2133</Words>
  <Application>Microsoft Office PowerPoint</Application>
  <PresentationFormat>On-screen Show (4:3)</PresentationFormat>
  <Paragraphs>86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Dr. Priyanka Singh Department of Sociology Jananayak Chandrashekhar University, Ballia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Jananayak Chandrashekhar University Dr. Priyanka Singh Topic- Concept of Environment and Society </dc:title>
  <dc:creator>priyanka</dc:creator>
  <cp:lastModifiedBy>AB</cp:lastModifiedBy>
  <cp:revision>28</cp:revision>
  <dcterms:created xsi:type="dcterms:W3CDTF">2006-08-16T00:00:00Z</dcterms:created>
  <dcterms:modified xsi:type="dcterms:W3CDTF">2024-03-15T13:39:36Z</dcterms:modified>
</cp:coreProperties>
</file>